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  <p:sldId id="289" r:id="rId34"/>
    <p:sldId id="290" r:id="rId35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Comic Sans MS" panose="030F0702030302020204" pitchFamily="66" charset="0"/>
      <p:regular r:id="rId49"/>
      <p:bold r:id="rId50"/>
      <p:italic r:id="rId51"/>
      <p:boldItalic r:id="rId52"/>
    </p:embeddedFont>
    <p:embeddedFont>
      <p:font typeface="Roboto" panose="020B0604020202020204" charset="0"/>
      <p:regular r:id="rId53"/>
      <p:bold r:id="rId54"/>
      <p:italic r:id="rId55"/>
      <p:boldItalic r:id="rId56"/>
    </p:embeddedFont>
    <p:embeddedFont>
      <p:font typeface="Book Antiqua" panose="02040602050305030304" pitchFamily="18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MudgMKG7nn3rLpaq2hDGOoJLo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27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165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физические свойства карбоксильных кислот,  кстати те же самые для их производных </a:t>
            </a: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сделать упор на увеличении R = уменьшается кислотность и  на увеличении галогенов на альфа-углероде</a:t>
            </a: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физические Свойства разнообразны и различны между собой</a:t>
            </a: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2655492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2655492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2655492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2655492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2655492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2655492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26554929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26554929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2655492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2655492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26554929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26554929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2655492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2655492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a special case of carboxylic acid derivatives is lactones.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частный случай производных карбоксильных кислот - лактоны.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❏"/>
            </a:pPr>
            <a:r>
              <a:rPr lang="ru" sz="1500">
                <a:solidFill>
                  <a:schemeClr val="dk1"/>
                </a:solidFill>
                <a:highlight>
                  <a:schemeClr val="lt1"/>
                </a:highlight>
              </a:rPr>
              <a:t>Reactions of carboxylic acids: ester and amide formation</a:t>
            </a:r>
            <a:endParaRPr sz="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61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❏"/>
            </a:pPr>
            <a:r>
              <a:rPr lang="ru" sz="1500">
                <a:solidFill>
                  <a:schemeClr val="dk1"/>
                </a:solidFill>
                <a:highlight>
                  <a:schemeClr val="lt1"/>
                </a:highlight>
              </a:rPr>
              <a:t>Reactions of carboxylic acids: ester and amide formation</a:t>
            </a:r>
            <a:endParaRPr sz="3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Тема супер большая  и невозможно рассматривать ее полностью. Поэтому будет рассмотрена частично.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из за молочной кислоты в мышцах после физических упражнений мы чувствуем боль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важно донести как Цикл кребса сам себя регулирует:   либо блокируется фермент, ответственный за стадию, либо саморегулируется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905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lang="ru" sz="1350">
                <a:solidFill>
                  <a:srgbClr val="777777"/>
                </a:solidFill>
                <a:latin typeface="Roboto"/>
                <a:ea typeface="Roboto"/>
                <a:cs typeface="Roboto"/>
                <a:sym typeface="Roboto"/>
              </a:rPr>
              <a:t>Bart's syndrome is a hereditary disease with X-linked recessive inheritance, but is also characteristic of mitochondrial insufficiency. </a:t>
            </a:r>
            <a:endParaRPr sz="1350">
              <a:solidFill>
                <a:srgbClr val="7777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64770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350">
                <a:solidFill>
                  <a:srgbClr val="777777"/>
                </a:solidFill>
                <a:latin typeface="Roboto"/>
                <a:ea typeface="Roboto"/>
                <a:cs typeface="Roboto"/>
                <a:sym typeface="Roboto"/>
              </a:rPr>
              <a:t>Maintenance therapy affects risk.</a:t>
            </a:r>
            <a:endParaRPr sz="1350">
              <a:solidFill>
                <a:srgbClr val="7777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64770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350">
                <a:solidFill>
                  <a:srgbClr val="777777"/>
                </a:solidFill>
                <a:latin typeface="Roboto"/>
                <a:ea typeface="Roboto"/>
                <a:cs typeface="Roboto"/>
                <a:sym typeface="Roboto"/>
              </a:rPr>
              <a:t>Mutations in mitochondria in every cell of the body.</a:t>
            </a:r>
            <a:endParaRPr sz="1350">
              <a:solidFill>
                <a:srgbClr val="7777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571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50">
                <a:solidFill>
                  <a:srgbClr val="777777"/>
                </a:solidFill>
                <a:latin typeface="Roboto"/>
                <a:ea typeface="Roboto"/>
                <a:cs typeface="Roboto"/>
                <a:sym typeface="Roboto"/>
              </a:rPr>
              <a:t>Selective screening for hereditary diseases in Freiburg (Germany) revealed 242 cases of aciduria among 40,000 surveyed</a:t>
            </a:r>
            <a:endParaRPr sz="1350">
              <a:solidFill>
                <a:srgbClr val="77777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 Carboxylic acids are organic acids contain one or more carboxyl group, which is a combination of carbonyl group C=O and hydroxyl group O-H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It is often written in condensed form as –CO2H or –COOH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Carboxylic acids are classified as aliphatic R-COOH or aromatic  Ar-COOH depending on the group bonded to the carboxylic group.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The fatty acid is long chain aliphatic acids CH3-(CH2)16-COOH</a:t>
            </a: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succinic acid is a bactericidal compound, and salicylic acid is an aspirin, an antipyretic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янтарная кислота - бактерицидное соединение, а   салициловая кислота - аспирин, жаропонижающее</a:t>
            </a: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it is only important to explain the alpha, beta, and gamma carbons of the COOH groupit is only important to explain the alpha, beta, and gamma carbons of the OT-Coon group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важно только  обьяснить альфа, бета, гамма углероды от -СООН группы</a:t>
            </a: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The longest continuous C-chain contains the COOH group to get the root name of the parent hydrocarbon,   then replace the ending -e by the suffix –oic acid.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 Number the chain starting with the carbon of COOH group as C-1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 If there are substituents identify their names, positions and list them as prefixes in alphabetical order.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Examples:     (CH3)2CH - CH(CH3) - CH2 - CH2 - COOH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is called        4,5-Dimethylhexanoic acid </a:t>
            </a: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sz="1200">
                <a:solidFill>
                  <a:schemeClr val="dk1"/>
                </a:solidFill>
                <a:highlight>
                  <a:schemeClr val="lt1"/>
                </a:highlight>
              </a:rPr>
              <a:t> compare and contrast the structures, reactions, hydrogen bonding, water solubility, boiling points, and acidity or basicity of carboxylic acids, esters, and amides - </a:t>
            </a:r>
            <a:r>
              <a:rPr lang="ru" sz="1200" b="1">
                <a:solidFill>
                  <a:schemeClr val="dk1"/>
                </a:solidFill>
                <a:highlight>
                  <a:schemeClr val="lt1"/>
                </a:highlight>
              </a:rPr>
              <a:t>следующие несколько слайдов будут охватывать этот outcome</a:t>
            </a:r>
            <a:endParaRPr sz="1200" b="1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700"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7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Wool" TargetMode="External"/><Relationship Id="rId5" Type="http://schemas.openxmlformats.org/officeDocument/2006/relationships/hyperlink" Target="https://en.wikipedia.org/wiki/Protein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hyperlink" Target="https://en.wikipedia.org/wiki/Biodegradabl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Mucosa" TargetMode="External"/><Relationship Id="rId5" Type="http://schemas.openxmlformats.org/officeDocument/2006/relationships/hyperlink" Target="https://en.wikipedia.org/wiki/Epidermolysis_bullosa" TargetMode="External"/><Relationship Id="rId4" Type="http://schemas.openxmlformats.org/officeDocument/2006/relationships/hyperlink" Target="https://en.wikipedia.org/wiki/Sk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Al-Farabi Kazakh National University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" sz="2200">
                <a:latin typeface="Calibri"/>
                <a:ea typeface="Calibri"/>
                <a:cs typeface="Calibri"/>
                <a:sym typeface="Calibri"/>
              </a:rPr>
              <a:t>Higher School of Medicine</a:t>
            </a:r>
            <a:endParaRPr sz="22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311700" y="2300100"/>
            <a:ext cx="85206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Carboxylic acids and their derivatives</a:t>
            </a:r>
            <a:endParaRPr sz="36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/>
        </p:nvSpPr>
        <p:spPr>
          <a:xfrm>
            <a:off x="214875" y="241725"/>
            <a:ext cx="8699100" cy="4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Times New Roman"/>
              <a:buNone/>
            </a:pPr>
            <a:r>
              <a:rPr lang="ru" sz="2000" b="0" i="0" u="none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b="1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	Solubility</a:t>
            </a:r>
            <a:endParaRPr sz="2000" b="0" i="0" u="none" strike="noStrike" cap="none">
              <a:solidFill>
                <a:srgbClr val="8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 are </a:t>
            </a:r>
            <a:r>
              <a:rPr lang="ru" sz="2000" b="1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polar, </a:t>
            </a: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can form hydrogen bonds with water molecules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four aliphatic acids are completely miscible in water. Higher members are less soluble</a:t>
            </a: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7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Aromatic acids are insoluble in water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099350"/>
            <a:ext cx="3117626" cy="244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>
            <a:spLocks noGrp="1"/>
          </p:cNvSpPr>
          <p:nvPr>
            <p:ph type="body" idx="4294967295"/>
          </p:nvPr>
        </p:nvSpPr>
        <p:spPr>
          <a:xfrm>
            <a:off x="125400" y="71475"/>
            <a:ext cx="9144000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❏"/>
            </a:pPr>
            <a:r>
              <a:rPr lang="ru" sz="2100" b="1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Acidity of carboxylic acids</a:t>
            </a:r>
            <a:endParaRPr sz="3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➢"/>
            </a:pPr>
            <a:r>
              <a:rPr lang="ru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 are</a:t>
            </a:r>
            <a:r>
              <a:rPr lang="ru" sz="2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stronger acids 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compared to alcohols and phenols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47" name="Google Shape;147;p11"/>
          <p:cNvSpPr txBox="1"/>
          <p:nvPr/>
        </p:nvSpPr>
        <p:spPr>
          <a:xfrm>
            <a:off x="180600" y="1284450"/>
            <a:ext cx="8782800" cy="11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4D"/>
              </a:buClr>
              <a:buSzPts val="1800"/>
              <a:buFont typeface="Noto Sans Symbols"/>
              <a:buChar char="⮚"/>
            </a:pP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HCOOH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size of R group)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64D"/>
              </a:buClr>
              <a:buSzPts val="1800"/>
              <a:buFont typeface="Noto Sans Symbols"/>
              <a:buChar char="⮚"/>
            </a:pP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</a:t>
            </a: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800" b="0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number of e.w.g.)</a:t>
            </a:r>
            <a:endParaRPr sz="1800" b="0" i="0" u="none" strike="noStrike" cap="non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558825"/>
            <a:ext cx="8190175" cy="14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 t="17156"/>
          <a:stretch/>
        </p:blipFill>
        <p:spPr>
          <a:xfrm>
            <a:off x="1210125" y="886350"/>
            <a:ext cx="6858001" cy="42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/>
        </p:nvSpPr>
        <p:spPr>
          <a:xfrm>
            <a:off x="241725" y="134300"/>
            <a:ext cx="79638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Derivatives of carboxylic acids and their names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1222075" y="738625"/>
            <a:ext cx="3908100" cy="55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>
            <a:spLocks noGrp="1"/>
          </p:cNvSpPr>
          <p:nvPr>
            <p:ph type="title" idx="4294967295"/>
          </p:nvPr>
        </p:nvSpPr>
        <p:spPr>
          <a:xfrm>
            <a:off x="62775" y="113100"/>
            <a:ext cx="350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Times New Roman"/>
              <a:buNone/>
            </a:pPr>
            <a:r>
              <a:rPr lang="ru" sz="2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 Derivatives</a:t>
            </a: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152400" y="2043113"/>
            <a:ext cx="87630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ru" sz="20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Acid Chloride            Ester                             Amide                    Acid anhydride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3" descr="03032009221955fEZBYRxvZV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052215"/>
            <a:ext cx="1143000" cy="10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 descr="anhydride_grou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999642"/>
            <a:ext cx="1500925" cy="1000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 descr="amide_group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781000"/>
            <a:ext cx="1390700" cy="13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 descr="ester_grou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971550"/>
            <a:ext cx="1500922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 txBox="1"/>
          <p:nvPr/>
        </p:nvSpPr>
        <p:spPr>
          <a:xfrm>
            <a:off x="457200" y="2689701"/>
            <a:ext cx="8115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derivatives of carboxylic acids are compounds in which the </a:t>
            </a: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-OH 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carboxylic acid is replaced by nucleopile (</a:t>
            </a: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-X 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acid  halide, </a:t>
            </a: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-OR 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ester, </a:t>
            </a: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-NH</a:t>
            </a:r>
            <a:r>
              <a:rPr lang="ru" sz="2400" b="0" i="0" u="none" strike="noStrike" cap="none" baseline="-25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-NHR, -NR</a:t>
            </a:r>
            <a:r>
              <a:rPr lang="ru" sz="2400" b="0" i="0" u="none" strike="noStrike" cap="none" baseline="-25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amids, </a:t>
            </a: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-OOCR 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anhydride).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 derivatives can converted to carboxylic acids by simple acidic or basic </a:t>
            </a:r>
            <a:r>
              <a:rPr lang="ru" sz="2400" b="1" i="0" u="none" strike="noStrike" cap="none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hydrolysis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726554929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75" y="170037"/>
            <a:ext cx="6404575" cy="48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726554929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5105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7265549291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4115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7265549291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8439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726554929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1091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7265549291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8157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311700" y="337025"/>
            <a:ext cx="85206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>
                <a:solidFill>
                  <a:srgbClr val="000000"/>
                </a:solidFill>
              </a:rPr>
              <a:t>INSTRUCTORS</a:t>
            </a:r>
            <a:endParaRPr sz="28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2800">
              <a:solidFill>
                <a:schemeClr val="dk2"/>
              </a:solidFill>
            </a:endParaRPr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1"/>
          </p:nvPr>
        </p:nvSpPr>
        <p:spPr>
          <a:xfrm>
            <a:off x="311700" y="1063425"/>
            <a:ext cx="8520600" cy="3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00"/>
                </a:solidFill>
              </a:rPr>
              <a:t>Gulnaz Seitimova, PhD, </a:t>
            </a:r>
            <a:r>
              <a:rPr lang="ru">
                <a:solidFill>
                  <a:schemeClr val="dk1"/>
                </a:solidFill>
              </a:rPr>
              <a:t>Chemistry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00"/>
                </a:solidFill>
              </a:rPr>
              <a:t>Bates Kudaibergenova, </a:t>
            </a:r>
            <a:r>
              <a:rPr lang="ru">
                <a:solidFill>
                  <a:schemeClr val="dk1"/>
                </a:solidFill>
              </a:rPr>
              <a:t>PhD, Chemistry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00"/>
                </a:solidFill>
              </a:rPr>
              <a:t>Dias Tastanbekov, MSc, Chemistry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7265549291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71843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/>
        </p:nvSpPr>
        <p:spPr>
          <a:xfrm>
            <a:off x="152400" y="125200"/>
            <a:ext cx="56466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Times New Roman"/>
              <a:buNone/>
            </a:pPr>
            <a:r>
              <a:rPr lang="ru" sz="2400" b="1" i="0" u="sng" strike="noStrike" cap="none">
                <a:solidFill>
                  <a:srgbClr val="8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Reaction of Derivatives of carboxylic acid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4450" y="1216800"/>
            <a:ext cx="5902576" cy="3787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14"/>
          <p:cNvCxnSpPr/>
          <p:nvPr/>
        </p:nvCxnSpPr>
        <p:spPr>
          <a:xfrm>
            <a:off x="5257800" y="3293269"/>
            <a:ext cx="1600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20000" dir="5400000">
              <a:srgbClr val="000000">
                <a:alpha val="37254"/>
              </a:srgbClr>
            </a:outerShdw>
          </a:effectLst>
        </p:spPr>
      </p:cxnSp>
      <p:sp>
        <p:nvSpPr>
          <p:cNvPr id="209" name="Google Shape;209;p14"/>
          <p:cNvSpPr txBox="1"/>
          <p:nvPr/>
        </p:nvSpPr>
        <p:spPr>
          <a:xfrm>
            <a:off x="152412" y="578750"/>
            <a:ext cx="8285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</a:t>
            </a:r>
            <a:r>
              <a:rPr lang="ru" sz="2000" b="1" i="0" u="none" strike="noStrike" cap="none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hydrolysis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(reaction with H</a:t>
            </a:r>
            <a:r>
              <a:rPr lang="ru" sz="20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O) all carboxylic acid derivatives convert to carboxylic acid.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380700" y="1342950"/>
            <a:ext cx="1504200" cy="3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Ester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Acid anhydride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Amid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Acid halide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6857850" y="3781450"/>
            <a:ext cx="17325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ru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Carboxylic acid</a:t>
            </a:r>
            <a:endParaRPr sz="1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311700" y="765475"/>
            <a:ext cx="85206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17" name="Google Shape;217;p15"/>
          <p:cNvPicPr preferRelativeResize="0"/>
          <p:nvPr/>
        </p:nvPicPr>
        <p:blipFill rotWithShape="1">
          <a:blip r:embed="rId3">
            <a:alphaModFix/>
          </a:blip>
          <a:srcRect r="941" b="4434"/>
          <a:stretch/>
        </p:blipFill>
        <p:spPr>
          <a:xfrm>
            <a:off x="1128850" y="0"/>
            <a:ext cx="71382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/>
          <p:nvPr/>
        </p:nvSpPr>
        <p:spPr>
          <a:xfrm>
            <a:off x="7936825" y="4874900"/>
            <a:ext cx="429600" cy="26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125" y="618275"/>
            <a:ext cx="5868476" cy="39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6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7" descr="Картинки по запросу Conversion of Carboxylic Acids into Amides"/>
          <p:cNvPicPr preferRelativeResize="0"/>
          <p:nvPr/>
        </p:nvPicPr>
        <p:blipFill rotWithShape="1">
          <a:blip r:embed="rId3">
            <a:alphaModFix/>
          </a:blip>
          <a:srcRect b="10730"/>
          <a:stretch/>
        </p:blipFill>
        <p:spPr>
          <a:xfrm>
            <a:off x="1349175" y="181825"/>
            <a:ext cx="5904625" cy="496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>
            <a:spLocks noGrp="1"/>
          </p:cNvSpPr>
          <p:nvPr>
            <p:ph type="ctrTitle"/>
          </p:nvPr>
        </p:nvSpPr>
        <p:spPr>
          <a:xfrm>
            <a:off x="190675" y="0"/>
            <a:ext cx="8520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000" b="1"/>
              <a:t>Conversion of Carboxylic Acids to Amides</a:t>
            </a:r>
            <a:endParaRPr sz="23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ctrTitle"/>
          </p:nvPr>
        </p:nvSpPr>
        <p:spPr>
          <a:xfrm>
            <a:off x="190675" y="112750"/>
            <a:ext cx="8520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000" b="1"/>
              <a:t>Conversion of Carboxylic Acids to Esters</a:t>
            </a:r>
            <a:endParaRPr sz="2300">
              <a:highlight>
                <a:srgbClr val="FFFFFF"/>
              </a:highlight>
            </a:endParaRPr>
          </a:p>
        </p:txBody>
      </p:sp>
      <p:pic>
        <p:nvPicPr>
          <p:cNvPr id="237" name="Google Shape;237;p18" descr="Картинки по запросу Conversion of Carboxylic Acids to Est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900" y="738625"/>
            <a:ext cx="8155975" cy="19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8"/>
          <p:cNvSpPr txBox="1"/>
          <p:nvPr/>
        </p:nvSpPr>
        <p:spPr>
          <a:xfrm>
            <a:off x="496900" y="3115950"/>
            <a:ext cx="84069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When a </a:t>
            </a:r>
            <a:r>
              <a:rPr lang="ru" sz="24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carboxylic</a:t>
            </a:r>
            <a:r>
              <a:rPr lang="ru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4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acid</a:t>
            </a:r>
            <a:r>
              <a:rPr lang="ru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treated with an alcohol and an </a:t>
            </a:r>
            <a:r>
              <a:rPr lang="ru" sz="24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acid</a:t>
            </a:r>
            <a:r>
              <a:rPr lang="ru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catalyst, an </a:t>
            </a:r>
            <a:r>
              <a:rPr lang="ru" sz="240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ester</a:t>
            </a:r>
            <a:r>
              <a:rPr lang="ru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formed (along with water). ... The alcohol is generally used as solvent so is present in large excess.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>
            <a:spLocks noGrp="1"/>
          </p:cNvSpPr>
          <p:nvPr>
            <p:ph type="ctrTitle"/>
          </p:nvPr>
        </p:nvSpPr>
        <p:spPr>
          <a:xfrm>
            <a:off x="163800" y="129925"/>
            <a:ext cx="8520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0" lvl="0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❏"/>
            </a:pPr>
            <a:r>
              <a:rPr lang="ru" sz="2100">
                <a:highlight>
                  <a:schemeClr val="lt1"/>
                </a:highlight>
              </a:rPr>
              <a:t>- Polyamides</a:t>
            </a:r>
            <a:endParaRPr sz="2100">
              <a:highlight>
                <a:schemeClr val="lt1"/>
              </a:highlight>
            </a:endParaRPr>
          </a:p>
        </p:txBody>
      </p:sp>
      <p:pic>
        <p:nvPicPr>
          <p:cNvPr id="244" name="Google Shape;244;p19" descr="Картинки по запросу polyamid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3725" y="1603250"/>
            <a:ext cx="2864100" cy="17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 descr="Картинки по запросу polyamides"/>
          <p:cNvPicPr preferRelativeResize="0"/>
          <p:nvPr/>
        </p:nvPicPr>
        <p:blipFill rotWithShape="1">
          <a:blip r:embed="rId4">
            <a:alphaModFix/>
          </a:blip>
          <a:srcRect t="52518"/>
          <a:stretch/>
        </p:blipFill>
        <p:spPr>
          <a:xfrm>
            <a:off x="87600" y="3329850"/>
            <a:ext cx="8980200" cy="165823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/>
        </p:nvSpPr>
        <p:spPr>
          <a:xfrm>
            <a:off x="163800" y="653725"/>
            <a:ext cx="8739900" cy="13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ru" sz="14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Polyamides occur both naturally and artificially. Examples of naturally occurring polyamides are </a:t>
            </a:r>
            <a:r>
              <a:rPr lang="ru" sz="145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proteins</a:t>
            </a:r>
            <a:r>
              <a:rPr lang="ru" sz="14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such as </a:t>
            </a:r>
            <a:r>
              <a:rPr lang="ru" sz="145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wool</a:t>
            </a:r>
            <a:r>
              <a:rPr lang="ru" sz="14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silk</a:t>
            </a:r>
            <a:endParaRPr sz="145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ru" sz="14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Artificially polyamides can be materials such as </a:t>
            </a:r>
            <a:r>
              <a:rPr lang="ru" sz="145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nylons, aramids </a:t>
            </a:r>
            <a:r>
              <a:rPr lang="ru" sz="14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(kevlar fiber, thermo heat fiber), and </a:t>
            </a:r>
            <a:r>
              <a:rPr lang="ru" sz="145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poly(aspartate)</a:t>
            </a:r>
            <a:endParaRPr sz="1450" b="1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9" descr="Картинки по запросу kevla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94675" y="1672125"/>
            <a:ext cx="2482472" cy="16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 descr="Картинки по запросу полиамидные нити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8516" y="1752225"/>
            <a:ext cx="2053859" cy="1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>
            <a:spLocks noGrp="1"/>
          </p:cNvSpPr>
          <p:nvPr>
            <p:ph type="ctrTitle"/>
          </p:nvPr>
        </p:nvSpPr>
        <p:spPr>
          <a:xfrm>
            <a:off x="163800" y="129925"/>
            <a:ext cx="8520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0" lvl="0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❏"/>
            </a:pPr>
            <a:r>
              <a:rPr lang="ru" sz="2100">
                <a:highlight>
                  <a:schemeClr val="lt1"/>
                </a:highlight>
              </a:rPr>
              <a:t>common Polyesters</a:t>
            </a:r>
            <a:endParaRPr sz="2100">
              <a:highlight>
                <a:schemeClr val="lt1"/>
              </a:highlight>
            </a:endParaRPr>
          </a:p>
        </p:txBody>
      </p:sp>
      <p:pic>
        <p:nvPicPr>
          <p:cNvPr id="254" name="Google Shape;254;p20" descr="Картинки по запросу polyest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67404"/>
            <a:ext cx="4253175" cy="191710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>
            <a:spLocks noGrp="1"/>
          </p:cNvSpPr>
          <p:nvPr>
            <p:ph type="subTitle" idx="1"/>
          </p:nvPr>
        </p:nvSpPr>
        <p:spPr>
          <a:xfrm>
            <a:off x="163800" y="752050"/>
            <a:ext cx="4670700" cy="26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950">
                <a:solidFill>
                  <a:srgbClr val="222222"/>
                </a:solidFill>
                <a:highlight>
                  <a:srgbClr val="FFFFFF"/>
                </a:highlight>
              </a:rPr>
              <a:t> Natural polyesters and a few synthetic ones are </a:t>
            </a:r>
            <a:r>
              <a:rPr lang="ru" sz="19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biodegradable</a:t>
            </a:r>
            <a:r>
              <a:rPr lang="ru" sz="1950">
                <a:solidFill>
                  <a:srgbClr val="222222"/>
                </a:solidFill>
                <a:highlight>
                  <a:srgbClr val="FFFFFF"/>
                </a:highlight>
              </a:rPr>
              <a:t>, but most synthetic polyesters are not</a:t>
            </a:r>
            <a:endParaRPr sz="1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1950">
                <a:solidFill>
                  <a:srgbClr val="222222"/>
                </a:solidFill>
                <a:highlight>
                  <a:srgbClr val="FFFFFF"/>
                </a:highlight>
              </a:rPr>
              <a:t>The material is used extensively in clothing.</a:t>
            </a:r>
            <a:endParaRPr sz="3700"/>
          </a:p>
        </p:txBody>
      </p:sp>
      <p:pic>
        <p:nvPicPr>
          <p:cNvPr id="256" name="Google Shape;256;p20" descr="Картинки по запросу polyamides"/>
          <p:cNvPicPr preferRelativeResize="0"/>
          <p:nvPr/>
        </p:nvPicPr>
        <p:blipFill rotWithShape="1">
          <a:blip r:embed="rId5">
            <a:alphaModFix/>
          </a:blip>
          <a:srcRect b="51420"/>
          <a:stretch/>
        </p:blipFill>
        <p:spPr>
          <a:xfrm>
            <a:off x="-6625" y="3420150"/>
            <a:ext cx="9086525" cy="17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/>
          <p:nvPr/>
        </p:nvSpPr>
        <p:spPr>
          <a:xfrm>
            <a:off x="381375" y="2739625"/>
            <a:ext cx="8025600" cy="21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Phosphoric acid, pyrophosphoric acid, and triphosphoric acid occur in living cells as </a:t>
            </a:r>
            <a:r>
              <a:rPr lang="ru" sz="18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esters</a:t>
            </a:r>
            <a:r>
              <a:rPr lang="ru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. Just as </a:t>
            </a:r>
            <a:r>
              <a:rPr lang="ru" sz="18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alcohols</a:t>
            </a:r>
            <a:r>
              <a:rPr lang="ru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react with </a:t>
            </a:r>
            <a:r>
              <a:rPr lang="ru" sz="18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carboxylic acids</a:t>
            </a:r>
            <a:r>
              <a:rPr lang="ru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, they also react with phosphoric acid, pyrophosphoric and note that these esters are also </a:t>
            </a:r>
            <a:r>
              <a:rPr lang="ru" sz="18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acids</a:t>
            </a:r>
            <a:r>
              <a:rPr lang="ru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The esters are also </a:t>
            </a:r>
            <a:r>
              <a:rPr lang="ru" sz="1800" b="1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acid anhydrides</a:t>
            </a:r>
            <a:r>
              <a:rPr lang="ru" sz="1800" b="0" i="0" u="none" strike="noStrike" cap="none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rPr>
              <a:t> of phosphoric acid. The oxygen atom between the phosphorus atoms is part of the anhydride bond. These compounds are analogs of acid anhydrides of carboxylic acids.</a:t>
            </a: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E2E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/>
          </p:nvPr>
        </p:nvSpPr>
        <p:spPr>
          <a:xfrm>
            <a:off x="123525" y="112725"/>
            <a:ext cx="8520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❏"/>
            </a:pPr>
            <a:r>
              <a:rPr lang="ru" sz="1800"/>
              <a:t>- </a:t>
            </a:r>
            <a:r>
              <a:rPr lang="ru" sz="1800">
                <a:highlight>
                  <a:srgbClr val="EA9999"/>
                </a:highlight>
              </a:rPr>
              <a:t>Phosphoric acid derivatives     </a:t>
            </a:r>
            <a:endParaRPr sz="1800">
              <a:highlight>
                <a:srgbClr val="EA9999"/>
              </a:highlight>
            </a:endParaRPr>
          </a:p>
        </p:txBody>
      </p:sp>
      <p:pic>
        <p:nvPicPr>
          <p:cNvPr id="263" name="Google Shape;2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375" y="805775"/>
            <a:ext cx="7210075" cy="14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/>
        </p:nvSpPr>
        <p:spPr>
          <a:xfrm>
            <a:off x="7399650" y="1524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subTitle" idx="1"/>
          </p:nvPr>
        </p:nvSpPr>
        <p:spPr>
          <a:xfrm>
            <a:off x="56525" y="0"/>
            <a:ext cx="89547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Case:  Tricarboxylic acid cycle - Krebs cycle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 b="43201"/>
          <a:stretch/>
        </p:blipFill>
        <p:spPr>
          <a:xfrm>
            <a:off x="-19675" y="3191875"/>
            <a:ext cx="9144000" cy="196621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107425" y="487550"/>
            <a:ext cx="6634800" cy="25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discovery of the </a:t>
            </a: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tricarboxylic acid cycle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proposed by </a:t>
            </a: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Hans Krebs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1937, 16 years later the Nobel Prize in Physiology and Medicine was awarded. The discovery is very significant. What is the meaning of this cycle and why is it so important?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main source of energy for cells is </a:t>
            </a: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It constantly contains special mechanisms that store or release glucose. Krebs cycle starts from glucose splitting to several carboxylic acids.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7681675" y="4337725"/>
            <a:ext cx="1396500" cy="5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Acetyl-coA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6862475" y="3813975"/>
            <a:ext cx="40300" cy="241725"/>
          </a:xfrm>
          <a:custGeom>
            <a:avLst/>
            <a:gdLst/>
            <a:ahLst/>
            <a:cxnLst/>
            <a:rect l="l" t="t" r="r" b="b"/>
            <a:pathLst>
              <a:path w="1612" h="9669" extrusionOk="0">
                <a:moveTo>
                  <a:pt x="0" y="0"/>
                </a:moveTo>
                <a:cubicBezTo>
                  <a:pt x="0" y="3267"/>
                  <a:pt x="1612" y="6402"/>
                  <a:pt x="1612" y="9669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2"/>
          <p:cNvSpPr/>
          <p:nvPr/>
        </p:nvSpPr>
        <p:spPr>
          <a:xfrm>
            <a:off x="7014875" y="3813975"/>
            <a:ext cx="40300" cy="241725"/>
          </a:xfrm>
          <a:custGeom>
            <a:avLst/>
            <a:gdLst/>
            <a:ahLst/>
            <a:cxnLst/>
            <a:rect l="l" t="t" r="r" b="b"/>
            <a:pathLst>
              <a:path w="1612" h="9669" extrusionOk="0">
                <a:moveTo>
                  <a:pt x="0" y="0"/>
                </a:moveTo>
                <a:cubicBezTo>
                  <a:pt x="0" y="3267"/>
                  <a:pt x="1612" y="6402"/>
                  <a:pt x="1612" y="9669"/>
                </a:cubicBezTo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2325" y="511725"/>
            <a:ext cx="2306475" cy="22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2"/>
          <p:cNvSpPr txBox="1"/>
          <p:nvPr/>
        </p:nvSpPr>
        <p:spPr>
          <a:xfrm>
            <a:off x="2363600" y="4409375"/>
            <a:ext cx="5237400" cy="5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Lactic acid			Pyruvic acid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ctrTitle"/>
          </p:nvPr>
        </p:nvSpPr>
        <p:spPr>
          <a:xfrm>
            <a:off x="165775" y="81475"/>
            <a:ext cx="8520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3200" b="1">
                <a:latin typeface="Calibri"/>
                <a:ea typeface="Calibri"/>
                <a:cs typeface="Calibri"/>
                <a:sym typeface="Calibri"/>
              </a:rPr>
              <a:t>LEARNING OUTCOMES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3200" b="1">
                <a:latin typeface="Calibri"/>
                <a:ea typeface="Calibri"/>
                <a:cs typeface="Calibri"/>
                <a:sym typeface="Calibri"/>
              </a:rPr>
              <a:t>As a result of the lesson you will be able to:</a:t>
            </a: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9925" y="1046225"/>
            <a:ext cx="91341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- Carboxylic acids and their derivatives: properties and names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- Acidity of carboxylic acids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- Reactions of carboxylic acids: ester and amide formation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- Hydrolysis of esters and amides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- Polyamides and polyesters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❏"/>
            </a:pP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-</a:t>
            </a:r>
            <a:r>
              <a:rPr lang="ru" sz="1400">
                <a:solidFill>
                  <a:schemeClr val="dk1"/>
                </a:solidFill>
              </a:rPr>
              <a:t> Phosphoric acid derivatives</a:t>
            </a:r>
            <a:endParaRPr sz="1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- name simple carboxylic acids, esters, and amides given a structure and write a struc-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ture given a name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- describe the acidity of different carboxylic acids and predict the products obtained when they react with strong bases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❏"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- describe how esters and amides are formed from carboxylic acids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7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0985" y="0"/>
            <a:ext cx="3213015" cy="26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 rotWithShape="1">
          <a:blip r:embed="rId4">
            <a:alphaModFix/>
          </a:blip>
          <a:srcRect r="15273" b="43201"/>
          <a:stretch/>
        </p:blipFill>
        <p:spPr>
          <a:xfrm>
            <a:off x="5339075" y="34364"/>
            <a:ext cx="1873380" cy="47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6"/>
          <p:cNvSpPr txBox="1">
            <a:spLocks noGrp="1"/>
          </p:cNvSpPr>
          <p:nvPr>
            <p:ph type="subTitle" idx="1"/>
          </p:nvPr>
        </p:nvSpPr>
        <p:spPr>
          <a:xfrm>
            <a:off x="147725" y="805725"/>
            <a:ext cx="5938800" cy="20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/>
              <a:t>All reactions nitration of a product rises above the norm, it blocks the work of the enzyme responsible for its synthesis. And for reversible occur simultaneously in the cycle. </a:t>
            </a:r>
            <a:endParaRPr sz="2400"/>
          </a:p>
        </p:txBody>
      </p:sp>
      <p:sp>
        <p:nvSpPr>
          <p:cNvPr id="306" name="Google Shape;306;p26"/>
          <p:cNvSpPr txBox="1">
            <a:spLocks noGrp="1"/>
          </p:cNvSpPr>
          <p:nvPr>
            <p:ph type="ctrTitle"/>
          </p:nvPr>
        </p:nvSpPr>
        <p:spPr>
          <a:xfrm>
            <a:off x="311701" y="126825"/>
            <a:ext cx="38247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500"/>
              <a:t>Krebs cycle</a:t>
            </a:r>
            <a:endParaRPr sz="5600"/>
          </a:p>
        </p:txBody>
      </p:sp>
      <p:sp>
        <p:nvSpPr>
          <p:cNvPr id="307" name="Google Shape;307;p26"/>
          <p:cNvSpPr txBox="1"/>
          <p:nvPr/>
        </p:nvSpPr>
        <p:spPr>
          <a:xfrm>
            <a:off x="159300" y="3209800"/>
            <a:ext cx="8773200" cy="1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stable concentration of each of the participants of the process is maintained. As soon as the conce reactions it is still easier: when the concentration of the product is exceeded, the reaction simply starts to go in the opposite direction.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"/>
          <p:cNvSpPr txBox="1">
            <a:spLocks noGrp="1"/>
          </p:cNvSpPr>
          <p:nvPr>
            <p:ph type="ctrTitle"/>
          </p:nvPr>
        </p:nvSpPr>
        <p:spPr>
          <a:xfrm>
            <a:off x="311700" y="81875"/>
            <a:ext cx="85206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solidFill>
                  <a:schemeClr val="dk2"/>
                </a:solidFill>
              </a:rPr>
              <a:t>a couple of small notes on the topic:</a:t>
            </a:r>
            <a:endParaRPr sz="5400"/>
          </a:p>
        </p:txBody>
      </p:sp>
      <p:sp>
        <p:nvSpPr>
          <p:cNvPr id="313" name="Google Shape;313;p27"/>
          <p:cNvSpPr txBox="1">
            <a:spLocks noGrp="1"/>
          </p:cNvSpPr>
          <p:nvPr>
            <p:ph type="subTitle" idx="1"/>
          </p:nvPr>
        </p:nvSpPr>
        <p:spPr>
          <a:xfrm>
            <a:off x="204250" y="773375"/>
            <a:ext cx="85206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1.	The cycle is called the </a:t>
            </a:r>
            <a:r>
              <a:rPr lang="ru" b="1"/>
              <a:t>tricarboxylic acid cycle</a:t>
            </a:r>
            <a:r>
              <a:rPr lang="ru"/>
              <a:t>, although not all of its products are tricarboxylic acids (there are only three of them: </a:t>
            </a:r>
            <a:r>
              <a:rPr lang="ru" b="1"/>
              <a:t>citric, cis-aconitic and isolimonic</a:t>
            </a:r>
            <a:r>
              <a:rPr lang="ru"/>
              <a:t>). The name stuck for historical reasons.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2.	The energy losses in the cycle, despite the large number of stages, are rather small: this is provided by an appropriate ratio of the concentration of the starting materials and products.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3600"/>
            <a:ext cx="4254500" cy="4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8"/>
          <p:cNvSpPr txBox="1">
            <a:spLocks noGrp="1"/>
          </p:cNvSpPr>
          <p:nvPr>
            <p:ph type="ctrTitle"/>
          </p:nvPr>
        </p:nvSpPr>
        <p:spPr>
          <a:xfrm>
            <a:off x="0" y="94000"/>
            <a:ext cx="8832300" cy="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500"/>
              <a:t>Синдром Барта, при которой маркером служит завышенная концентрация </a:t>
            </a:r>
            <a:r>
              <a:rPr lang="ru" sz="2500">
                <a:highlight>
                  <a:srgbClr val="FFFFFF"/>
                </a:highlight>
              </a:rPr>
              <a:t>3-метилглутаконовая кислота</a:t>
            </a:r>
            <a:endParaRPr sz="2500"/>
          </a:p>
        </p:txBody>
      </p:sp>
      <p:sp>
        <p:nvSpPr>
          <p:cNvPr id="320" name="Google Shape;320;p28"/>
          <p:cNvSpPr txBox="1"/>
          <p:nvPr/>
        </p:nvSpPr>
        <p:spPr>
          <a:xfrm>
            <a:off x="4577725" y="1213625"/>
            <a:ext cx="4254600" cy="3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lang="ru" sz="1950" b="1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Bart syndrome</a:t>
            </a:r>
            <a:r>
              <a:rPr lang="ru" sz="19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a genetic disorder characterized by the association of congenital localized absence of </a:t>
            </a:r>
            <a:r>
              <a:rPr lang="ru" sz="195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skin</a:t>
            </a:r>
            <a:r>
              <a:rPr lang="ru" sz="19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95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epidermolysis bullosa</a:t>
            </a:r>
            <a:r>
              <a:rPr lang="ru" sz="19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lesions of the mouth </a:t>
            </a:r>
            <a:r>
              <a:rPr lang="ru" sz="1950" b="0" i="0" u="none" strike="noStrike" cap="none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mucosa</a:t>
            </a:r>
            <a:r>
              <a:rPr lang="ru" sz="195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and dystrophic nails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ctrTitle"/>
          </p:nvPr>
        </p:nvSpPr>
        <p:spPr>
          <a:xfrm>
            <a:off x="311700" y="365150"/>
            <a:ext cx="85206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/>
              <a:t>Literature</a:t>
            </a:r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subTitle" idx="1"/>
          </p:nvPr>
        </p:nvSpPr>
        <p:spPr>
          <a:xfrm>
            <a:off x="311700" y="1442875"/>
            <a:ext cx="8176500" cy="30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</a:rPr>
              <a:t>Organic Chemistry. International student version. 10ed. T.w.Graham Solomons, Craig. B. Fryhle., pp. 779 - 869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/>
        </p:nvSpPr>
        <p:spPr>
          <a:xfrm>
            <a:off x="89625" y="128478"/>
            <a:ext cx="46482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" sz="24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 Of Carboxylic  Acids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5" descr="Acetic-acid-3D-balls-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9400" y="1237950"/>
            <a:ext cx="3285724" cy="244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25" y="1237940"/>
            <a:ext cx="359092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/>
        </p:nvSpPr>
        <p:spPr>
          <a:xfrm>
            <a:off x="2726400" y="806375"/>
            <a:ext cx="18456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carbonyl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3680550" y="3012150"/>
            <a:ext cx="13425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hydroxyl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/>
        </p:nvSpPr>
        <p:spPr>
          <a:xfrm>
            <a:off x="381000" y="2372915"/>
            <a:ext cx="83439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⮚"/>
            </a:pPr>
            <a:r>
              <a:rPr lang="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Some aromatic acids have common names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952750"/>
            <a:ext cx="3080224" cy="204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2800" y="1181100"/>
            <a:ext cx="2362197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 txBox="1"/>
          <p:nvPr/>
        </p:nvSpPr>
        <p:spPr>
          <a:xfrm>
            <a:off x="3548062" y="1695450"/>
            <a:ext cx="2286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ru" sz="2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Succinic acid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519112" y="495300"/>
            <a:ext cx="83439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⮚"/>
            </a:pPr>
            <a:r>
              <a:rPr lang="ru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Example of dicarboxylic acids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/>
        </p:nvSpPr>
        <p:spPr>
          <a:xfrm>
            <a:off x="215175" y="148925"/>
            <a:ext cx="8700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" sz="24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Nomenclature Of Carboxylic Acids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107550" y="577613"/>
            <a:ext cx="8928900" cy="28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 carboxylic acids are called after characteristic properties or their origin.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⮚"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common names ending  -</a:t>
            </a:r>
            <a:r>
              <a:rPr lang="ru" sz="18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 acid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		 		Common name 			 origin of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HCOOH	      			formic acid	 			Latin for 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			acetic acid		              	Latin for vinegar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       	propionic acid  			Greek for milk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  	butyric acid	 			Latin for butter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(CH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800" b="1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COOH  	valeric acid          			Valerian root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183825" y="327815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positions of the carbons present on the acid chain, are located by the Greek letters α  indicating the carbon atom next to COOH group (C2), β (C3), etc.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2890825" y="3977625"/>
            <a:ext cx="2561400" cy="698400"/>
          </a:xfrm>
          <a:prstGeom prst="rect">
            <a:avLst/>
          </a:prstGeom>
          <a:noFill/>
          <a:ln w="76200" cap="flat" cmpd="sng">
            <a:solidFill>
              <a:srgbClr val="F5F4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5     4     3    2   1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-C—C—C—C—COOH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lang="ru" sz="1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δ     γ     β     α</a:t>
            </a:r>
            <a:r>
              <a:rPr lang="ru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/>
        </p:nvSpPr>
        <p:spPr>
          <a:xfrm>
            <a:off x="104775" y="84925"/>
            <a:ext cx="82350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Times New Roman"/>
              <a:buNone/>
            </a:pPr>
            <a:r>
              <a:rPr lang="ru" sz="2400" b="1" i="0" u="sng" strike="noStrike" cap="none">
                <a:solidFill>
                  <a:srgbClr val="000000"/>
                </a:solidFill>
                <a:highlight>
                  <a:srgbClr val="D9EAD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IUPAC Nomenclature of carboxylic acids</a:t>
            </a:r>
            <a:endParaRPr sz="1400" b="0" i="0" u="none" strike="noStrike" cap="none">
              <a:solidFill>
                <a:srgbClr val="000000"/>
              </a:solidFill>
              <a:highlight>
                <a:srgbClr val="D9EAD3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228300" y="708325"/>
            <a:ext cx="89157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arenR"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longest continuous C-chain with -COOH </a:t>
            </a:r>
            <a:r>
              <a:rPr lang="ru" sz="20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b="1" i="1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–oic acid</a:t>
            </a:r>
            <a:r>
              <a:rPr lang="ru" sz="20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Carbon with COOH is #1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substituents prefixes in alphabetical order.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000"/>
              <a:buFont typeface="Times New Roman"/>
              <a:buNone/>
            </a:pPr>
            <a:r>
              <a:rPr lang="ru" sz="2000" b="1" i="0" u="none" strike="noStrike" cap="none">
                <a:solidFill>
                  <a:srgbClr val="A500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     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(CH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 - CH(CH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 CH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CH</a:t>
            </a:r>
            <a:r>
              <a:rPr lang="ru" sz="2000" b="1" i="0" u="none" strike="noStrike" cap="none" baseline="-25000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000" b="1" i="0" u="none" strike="noStrike" cap="none">
                <a:solidFill>
                  <a:srgbClr val="0066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COOH    </a:t>
            </a:r>
            <a:endParaRPr sz="2000" b="1" i="0" u="none" strike="noStrike" cap="none">
              <a:solidFill>
                <a:srgbClr val="0066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2000"/>
              <a:buFont typeface="Times New Roman"/>
              <a:buNone/>
            </a:pPr>
            <a:r>
              <a:rPr lang="ru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called        </a:t>
            </a:r>
            <a:r>
              <a:rPr lang="ru" sz="2000" b="1" i="0" u="none" strike="noStrike" cap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4,5-Dimethylhexanoic acid</a:t>
            </a:r>
            <a:r>
              <a:rPr lang="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8" descr="http://www.chemguide.co.uk/organicprops/acids/acidformulae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947" y="3099775"/>
            <a:ext cx="7263122" cy="14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 idx="4294967295"/>
          </p:nvPr>
        </p:nvSpPr>
        <p:spPr>
          <a:xfrm>
            <a:off x="-15875" y="76231"/>
            <a:ext cx="84009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lang="ru" sz="2400" b="1" i="0" u="sng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Properties </a:t>
            </a:r>
            <a:r>
              <a:rPr lang="ru" sz="24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ru" sz="2400" b="1" i="0" u="sng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Carboxylic Acids</a:t>
            </a:r>
            <a:endParaRPr/>
          </a:p>
        </p:txBody>
      </p:sp>
      <p:sp>
        <p:nvSpPr>
          <p:cNvPr id="133" name="Google Shape;133;p9"/>
          <p:cNvSpPr txBox="1"/>
          <p:nvPr/>
        </p:nvSpPr>
        <p:spPr>
          <a:xfrm>
            <a:off x="-15875" y="609600"/>
            <a:ext cx="9144000" cy="28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2400"/>
              <a:buFont typeface="Times New Roman"/>
              <a:buNone/>
            </a:pPr>
            <a:r>
              <a:rPr lang="ru" sz="2400" b="1" i="0" u="none" strike="noStrike" cap="none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Boiling Points</a:t>
            </a:r>
            <a:endParaRPr sz="3200" b="1" i="0" u="none" strike="noStrike" cap="none">
              <a:solidFill>
                <a:srgbClr val="4F6228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 have </a:t>
            </a: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exceptionally high boiling 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points than alcohols of identical relative molecular masses, For 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</a:pPr>
            <a:r>
              <a:rPr lang="ru" sz="20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					         </a:t>
            </a:r>
            <a:r>
              <a:rPr lang="ru" sz="2000" b="1" i="0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M.F. 		M.W		bp / °C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omic Sans MS"/>
              <a:buNone/>
            </a:pPr>
            <a:r>
              <a:rPr lang="ru" sz="2000" b="1" i="0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Propanol	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	C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		60.01	   	97.2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Comic Sans MS"/>
              <a:buNone/>
            </a:pPr>
            <a:r>
              <a:rPr lang="ru" sz="2000" b="1" i="0" u="none" strike="noStrike" cap="none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Ethanoic acid	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	C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ru" sz="2000" b="1" i="0" u="none" strike="noStrike" cap="none" baseline="-25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  60.05	       118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Carboxylic acids have higher boiling points than alcohols and aldehydes, because their dimeric structures.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ru" sz="2400" b="0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Hydrogen-bonded acid dimer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9"/>
          <p:cNvSpPr txBox="1"/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lang="ru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0845" y="3695220"/>
            <a:ext cx="4538675" cy="1448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Экран (16:9)</PresentationFormat>
  <Paragraphs>161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Noto Sans Symbols</vt:lpstr>
      <vt:lpstr>Times New Roman</vt:lpstr>
      <vt:lpstr>Constantia</vt:lpstr>
      <vt:lpstr>Calibri</vt:lpstr>
      <vt:lpstr>Georgia</vt:lpstr>
      <vt:lpstr>Comic Sans MS</vt:lpstr>
      <vt:lpstr>Roboto</vt:lpstr>
      <vt:lpstr>Book Antiqua</vt:lpstr>
      <vt:lpstr>Simple Light</vt:lpstr>
      <vt:lpstr>19_Office Theme</vt:lpstr>
      <vt:lpstr>8_Office Theme</vt:lpstr>
      <vt:lpstr>Al-Farabi Kazakh National University Higher School of Medicine</vt:lpstr>
      <vt:lpstr>INSTRUCTORS </vt:lpstr>
      <vt:lpstr>LEARNING OUTCOMES As a result of the lesson you will be able to:</vt:lpstr>
      <vt:lpstr>Literature</vt:lpstr>
      <vt:lpstr>Презентация PowerPoint</vt:lpstr>
      <vt:lpstr>Презентация PowerPoint</vt:lpstr>
      <vt:lpstr>Презентация PowerPoint</vt:lpstr>
      <vt:lpstr>Презентация PowerPoint</vt:lpstr>
      <vt:lpstr>Physical Properties of Carboxylic Acids</vt:lpstr>
      <vt:lpstr>Презентация PowerPoint</vt:lpstr>
      <vt:lpstr>Презентация PowerPoint</vt:lpstr>
      <vt:lpstr>Презентация PowerPoint</vt:lpstr>
      <vt:lpstr>Carboxylic Acid Derivatives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Conversion of Carboxylic Acids to Amides</vt:lpstr>
      <vt:lpstr>Conversion of Carboxylic Acids to Esters</vt:lpstr>
      <vt:lpstr>- Polyamides</vt:lpstr>
      <vt:lpstr>common Polyesters</vt:lpstr>
      <vt:lpstr>- Phosphoric acid derivatives     </vt:lpstr>
      <vt:lpstr>Презентация PowerPoint</vt:lpstr>
      <vt:lpstr>Krebs cycle</vt:lpstr>
      <vt:lpstr>a couple of small notes on the topic:</vt:lpstr>
      <vt:lpstr>Синдром Барта, при которой маркером служит завышенная концентрация 3-метилглутаконовая кислота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</dc:title>
  <cp:lastModifiedBy>Aliya</cp:lastModifiedBy>
  <cp:revision>1</cp:revision>
  <dcterms:modified xsi:type="dcterms:W3CDTF">2020-05-26T09:19:57Z</dcterms:modified>
</cp:coreProperties>
</file>